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2"/>
  </p:notesMasterIdLst>
  <p:sldIdLst>
    <p:sldId id="384" r:id="rId6"/>
    <p:sldId id="381" r:id="rId7"/>
    <p:sldId id="390" r:id="rId8"/>
    <p:sldId id="387" r:id="rId9"/>
    <p:sldId id="389" r:id="rId10"/>
    <p:sldId id="395" r:id="rId11"/>
    <p:sldId id="386" r:id="rId12"/>
    <p:sldId id="391" r:id="rId13"/>
    <p:sldId id="385" r:id="rId14"/>
    <p:sldId id="392" r:id="rId15"/>
    <p:sldId id="393" r:id="rId16"/>
    <p:sldId id="394" r:id="rId17"/>
    <p:sldId id="383" r:id="rId18"/>
    <p:sldId id="396" r:id="rId19"/>
    <p:sldId id="382" r:id="rId20"/>
    <p:sldId id="3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2" autoAdjust="0"/>
    <p:restoredTop sz="95255" autoAdjust="0"/>
  </p:normalViewPr>
  <p:slideViewPr>
    <p:cSldViewPr>
      <p:cViewPr varScale="1">
        <p:scale>
          <a:sx n="92" d="100"/>
          <a:sy n="92" d="100"/>
        </p:scale>
        <p:origin x="2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4/26/15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0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11.7, p739</a:t>
            </a:r>
          </a:p>
          <a:p>
            <a:r>
              <a:rPr lang="en-US" dirty="0" smtClean="0"/>
              <a:t>Comparison</a:t>
            </a:r>
            <a:r>
              <a:rPr lang="en-US" baseline="0" dirty="0" smtClean="0"/>
              <a:t> test: if the term is a rational function or an algebraic function of n (involving roots of polynomials), then the series should be compared with a p-series, keeping only the highest powers of n in the numerator &amp; denominator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Ratio &amp; Root test: inconclusive if L = 1, or DNE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1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66300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0.png"/><Relationship Id="rId7" Type="http://schemas.openxmlformats.org/officeDocument/2006/relationships/image" Target="../media/image6.png"/><Relationship Id="rId8" Type="http://schemas.openxmlformats.org/officeDocument/2006/relationships/image" Target="../media/image70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Apr: HWQ5</a:t>
            </a:r>
          </a:p>
          <a:p>
            <a:r>
              <a:rPr lang="en-US" dirty="0" smtClean="0"/>
              <a:t>1 May: Projects Due NLT 1530</a:t>
            </a:r>
          </a:p>
          <a:p>
            <a:r>
              <a:rPr lang="en-US" dirty="0" smtClean="0"/>
              <a:t>6 May: Block 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1754035"/>
          </a:xfrm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Sketch the curve </a:t>
            </a:r>
            <a:r>
              <a:rPr lang="en-US" altLang="en-US" i="1" dirty="0"/>
              <a:t>r </a:t>
            </a:r>
            <a:r>
              <a:rPr lang="en-US" altLang="en-US" dirty="0"/>
              <a:t>= 1 + sin </a:t>
            </a:r>
            <a:r>
              <a:rPr lang="en-US" altLang="en-US" i="1" dirty="0">
                <a:sym typeface="Symbol" charset="2"/>
              </a:rPr>
              <a:t></a:t>
            </a:r>
            <a:r>
              <a:rPr lang="en-US" altLang="en-US" dirty="0">
                <a:sym typeface="Symbol" charset="2"/>
              </a:rPr>
              <a:t>.</a:t>
            </a:r>
            <a:r>
              <a:rPr lang="en-US" altLang="en-US" dirty="0"/>
              <a:t> </a:t>
            </a:r>
          </a:p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endParaRPr lang="en-US" altLang="en-US" dirty="0" smtClean="0">
              <a:solidFill>
                <a:srgbClr val="00ADEF"/>
              </a:solidFill>
            </a:endParaRPr>
          </a:p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 smtClean="0">
                <a:solidFill>
                  <a:srgbClr val="00ADEF"/>
                </a:solidFill>
              </a:rPr>
              <a:t>Solution:</a:t>
            </a:r>
            <a:endParaRPr lang="en-US" altLang="en-US" dirty="0">
              <a:solidFill>
                <a:srgbClr val="00ADEF"/>
              </a:solidFill>
            </a:endParaRP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762000" y="5125781"/>
            <a:ext cx="2819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i="1" dirty="0"/>
              <a:t>r </a:t>
            </a:r>
            <a:r>
              <a:rPr lang="en-US" altLang="en-US" sz="2000" dirty="0"/>
              <a:t>= 1 + sin </a:t>
            </a:r>
            <a:r>
              <a:rPr lang="en-US" altLang="en-US" sz="2000" i="1" dirty="0" smtClean="0">
                <a:sym typeface="Symbol" charset="2"/>
              </a:rPr>
              <a:t></a:t>
            </a:r>
            <a:r>
              <a:rPr lang="en-US" altLang="en-US" sz="2000" dirty="0" smtClean="0">
                <a:latin typeface="Times-Roman" charset="0"/>
              </a:rPr>
              <a:t>,</a:t>
            </a:r>
            <a:r>
              <a:rPr lang="en-US" altLang="en-US" sz="2800" dirty="0" smtClean="0"/>
              <a:t> </a:t>
            </a:r>
            <a:r>
              <a:rPr lang="en-US" altLang="en-US" sz="2000" dirty="0"/>
              <a:t>0 </a:t>
            </a:r>
            <a:r>
              <a:rPr lang="en-US" altLang="en-US" sz="2000" dirty="0">
                <a:sym typeface="Symbol" charset="2"/>
              </a:rPr>
              <a:t></a:t>
            </a:r>
            <a:r>
              <a:rPr lang="en-US" altLang="en-US" sz="2000" b="1" dirty="0">
                <a:sym typeface="Symbol" charset="2"/>
              </a:rPr>
              <a:t> </a:t>
            </a:r>
            <a:r>
              <a:rPr lang="en-US" altLang="en-US" sz="2000" i="1" dirty="0">
                <a:sym typeface="Symbol" charset="2"/>
              </a:rPr>
              <a:t></a:t>
            </a:r>
            <a:r>
              <a:rPr lang="en-US" altLang="en-US" sz="2800" i="1" dirty="0">
                <a:sym typeface="Symbol" charset="2"/>
              </a:rPr>
              <a:t> </a:t>
            </a:r>
            <a:r>
              <a:rPr lang="en-US" altLang="en-US" sz="2000" dirty="0">
                <a:sym typeface="Symbol" charset="2"/>
              </a:rPr>
              <a:t></a:t>
            </a:r>
            <a:r>
              <a:rPr lang="en-US" altLang="en-US" sz="2000" b="1" dirty="0">
                <a:sym typeface="Symbol" charset="2"/>
              </a:rPr>
              <a:t> </a:t>
            </a:r>
            <a:r>
              <a:rPr lang="en-US" altLang="en-US" sz="2000" dirty="0">
                <a:sym typeface="Symbol" charset="2"/>
              </a:rPr>
              <a:t>2</a:t>
            </a:r>
            <a:r>
              <a:rPr lang="en-US" altLang="en-US" sz="2000" i="1" dirty="0">
                <a:sym typeface="Symbol" charset="2"/>
              </a:rPr>
              <a:t></a:t>
            </a:r>
          </a:p>
        </p:txBody>
      </p:sp>
      <p:pic>
        <p:nvPicPr>
          <p:cNvPr id="149513" name="Picture 9" descr="Picture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76600"/>
            <a:ext cx="2908300" cy="165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icture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2819400"/>
            <a:ext cx="2286000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9600" y="5162490"/>
            <a:ext cx="395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Polar form captures the entire curve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707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9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sz="3000"/>
              <a:t>Graphing Polar Curves with Graphing Devices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1600200"/>
          </a:xfrm>
          <a:noFill/>
        </p:spPr>
        <p:txBody>
          <a:bodyPr/>
          <a:lstStyle/>
          <a:p>
            <a:r>
              <a:rPr lang="en-US" altLang="en-US" sz="2400" dirty="0" smtClean="0"/>
              <a:t>we </a:t>
            </a:r>
            <a:r>
              <a:rPr lang="en-US" altLang="en-US" sz="2400" dirty="0"/>
              <a:t>need to convert to parametric equations first. </a:t>
            </a:r>
            <a:endParaRPr lang="en-US" altLang="en-US" sz="2400" dirty="0" smtClean="0"/>
          </a:p>
          <a:p>
            <a:r>
              <a:rPr lang="en-US" altLang="en-US" sz="2400" dirty="0" smtClean="0"/>
              <a:t>polar </a:t>
            </a:r>
            <a:r>
              <a:rPr lang="en-US" altLang="en-US" sz="2400" dirty="0"/>
              <a:t>equation </a:t>
            </a:r>
            <a:r>
              <a:rPr lang="en-US" altLang="en-US" sz="2400" i="1" dirty="0"/>
              <a:t>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</a:t>
            </a:r>
            <a:r>
              <a:rPr lang="en-US" altLang="en-US" sz="200" i="1" dirty="0"/>
              <a:t> </a:t>
            </a:r>
            <a:r>
              <a:rPr lang="en-US" altLang="en-US" sz="2400" dirty="0"/>
              <a:t>(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) and write its parametric equations </a:t>
            </a:r>
            <a:r>
              <a:rPr lang="en-US" altLang="en-US" sz="2400" dirty="0" smtClean="0"/>
              <a:t>as</a:t>
            </a:r>
          </a:p>
          <a:p>
            <a:endParaRPr lang="en-US" altLang="en-US" sz="2400" dirty="0"/>
          </a:p>
          <a:p>
            <a:pPr marL="0" indent="0" algn="ctr">
              <a:buNone/>
            </a:pPr>
            <a:r>
              <a:rPr lang="en-US" altLang="en-US" sz="2400" i="1" dirty="0"/>
              <a:t>x</a:t>
            </a:r>
            <a:r>
              <a:rPr lang="en-US" altLang="en-US" sz="2400" dirty="0"/>
              <a:t> = </a:t>
            </a:r>
            <a:r>
              <a:rPr lang="en-US" altLang="en-US" sz="2400" i="1" dirty="0"/>
              <a:t>r</a:t>
            </a:r>
            <a:r>
              <a:rPr lang="en-US" altLang="en-US" sz="2400" dirty="0"/>
              <a:t> cos </a:t>
            </a:r>
            <a:r>
              <a:rPr lang="en-US" altLang="en-US" sz="2400" i="1" dirty="0">
                <a:sym typeface="Symbol" charset="2"/>
              </a:rPr>
              <a:t> </a:t>
            </a:r>
            <a:r>
              <a:rPr lang="en-US" altLang="en-US" sz="2400" dirty="0">
                <a:sym typeface="Symbol" charset="2"/>
              </a:rPr>
              <a:t>= </a:t>
            </a:r>
            <a:r>
              <a:rPr lang="en-US" altLang="en-US" sz="2400" i="1" dirty="0">
                <a:sym typeface="Symbol" charset="2"/>
              </a:rPr>
              <a:t>f</a:t>
            </a:r>
            <a:r>
              <a:rPr lang="en-US" altLang="en-US" sz="200" i="1" dirty="0">
                <a:sym typeface="Symbol" charset="2"/>
              </a:rPr>
              <a:t> </a:t>
            </a:r>
            <a:r>
              <a:rPr lang="en-US" altLang="en-US" sz="2400" dirty="0">
                <a:sym typeface="Symbol" charset="2"/>
              </a:rPr>
              <a:t>(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>
                <a:sym typeface="Symbol" charset="2"/>
              </a:rPr>
              <a:t>) cos </a:t>
            </a:r>
            <a:r>
              <a:rPr lang="en-US" altLang="en-US" sz="2400" i="1" dirty="0">
                <a:sym typeface="Symbol" charset="2"/>
              </a:rPr>
              <a:t> 	</a:t>
            </a:r>
            <a:r>
              <a:rPr lang="en-US" altLang="en-US" sz="2400" i="1" dirty="0"/>
              <a:t>y</a:t>
            </a:r>
            <a:r>
              <a:rPr lang="en-US" altLang="en-US" sz="2400" dirty="0"/>
              <a:t> = </a:t>
            </a:r>
            <a:r>
              <a:rPr lang="en-US" altLang="en-US" sz="2400" i="1" dirty="0"/>
              <a:t>r</a:t>
            </a:r>
            <a:r>
              <a:rPr lang="en-US" altLang="en-US" sz="2400" dirty="0"/>
              <a:t> sin </a:t>
            </a:r>
            <a:r>
              <a:rPr lang="en-US" altLang="en-US" sz="2400" i="1" dirty="0">
                <a:sym typeface="Symbol" charset="2"/>
              </a:rPr>
              <a:t> </a:t>
            </a:r>
            <a:r>
              <a:rPr lang="en-US" altLang="en-US" sz="2400" dirty="0">
                <a:sym typeface="Symbol" charset="2"/>
              </a:rPr>
              <a:t>= </a:t>
            </a:r>
            <a:r>
              <a:rPr lang="en-US" altLang="en-US" sz="2400" i="1" dirty="0">
                <a:sym typeface="Symbol" charset="2"/>
              </a:rPr>
              <a:t>f</a:t>
            </a:r>
            <a:r>
              <a:rPr lang="en-US" altLang="en-US" sz="200" i="1" dirty="0">
                <a:sym typeface="Symbol" charset="2"/>
              </a:rPr>
              <a:t> </a:t>
            </a:r>
            <a:r>
              <a:rPr lang="en-US" altLang="en-US" sz="2400" dirty="0">
                <a:sym typeface="Symbol" charset="2"/>
              </a:rPr>
              <a:t>(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>
                <a:sym typeface="Symbol" charset="2"/>
              </a:rPr>
              <a:t>) sin </a:t>
            </a:r>
            <a:r>
              <a:rPr lang="en-US" altLang="en-US" sz="2400" i="1" dirty="0">
                <a:sym typeface="Symbol" charset="2"/>
              </a:rPr>
              <a:t></a:t>
            </a:r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1393825" y="5932488"/>
            <a:ext cx="2244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i="1"/>
              <a:t>r </a:t>
            </a:r>
            <a:r>
              <a:rPr lang="en-US" altLang="en-US" sz="1400"/>
              <a:t>= sin</a:t>
            </a:r>
            <a:r>
              <a:rPr lang="en-US" altLang="en-US" sz="1400" baseline="30000"/>
              <a:t>2</a:t>
            </a:r>
            <a:r>
              <a:rPr lang="en-US" altLang="en-US" sz="1400"/>
              <a:t>(2.4</a:t>
            </a:r>
            <a:r>
              <a:rPr lang="en-US" altLang="en-US" sz="1400" i="1">
                <a:sym typeface="Symbol" charset="2"/>
              </a:rPr>
              <a:t></a:t>
            </a:r>
            <a:r>
              <a:rPr lang="en-US" altLang="en-US" sz="800" i="1">
                <a:sym typeface="Symbol" charset="2"/>
              </a:rPr>
              <a:t> </a:t>
            </a:r>
            <a:r>
              <a:rPr lang="en-US" altLang="en-US" sz="1400"/>
              <a:t>) + cos</a:t>
            </a:r>
            <a:r>
              <a:rPr lang="en-US" altLang="en-US" sz="1400" baseline="30000"/>
              <a:t>4</a:t>
            </a:r>
            <a:r>
              <a:rPr lang="en-US" altLang="en-US" sz="1400"/>
              <a:t>(2.4</a:t>
            </a:r>
            <a:r>
              <a:rPr lang="en-US" altLang="en-US" sz="1400" i="1">
                <a:sym typeface="Symbol" charset="2"/>
              </a:rPr>
              <a:t></a:t>
            </a:r>
            <a:r>
              <a:rPr lang="en-US" altLang="en-US" sz="800" i="1">
                <a:sym typeface="Symbol" charset="2"/>
              </a:rPr>
              <a:t> </a:t>
            </a:r>
            <a:r>
              <a:rPr lang="en-US" altLang="en-US" sz="1400"/>
              <a:t>)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5275263" y="5951538"/>
            <a:ext cx="2097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i="1"/>
              <a:t>r </a:t>
            </a:r>
            <a:r>
              <a:rPr lang="en-US" altLang="en-US" sz="1400"/>
              <a:t>= sin</a:t>
            </a:r>
            <a:r>
              <a:rPr lang="en-US" altLang="en-US" sz="1400" baseline="30000"/>
              <a:t>2</a:t>
            </a:r>
            <a:r>
              <a:rPr lang="en-US" altLang="en-US" sz="1400"/>
              <a:t>(1.2</a:t>
            </a:r>
            <a:r>
              <a:rPr lang="en-US" altLang="en-US" sz="1400" i="1">
                <a:sym typeface="Symbol" charset="2"/>
              </a:rPr>
              <a:t></a:t>
            </a:r>
            <a:r>
              <a:rPr lang="en-US" altLang="en-US" sz="800" i="1">
                <a:sym typeface="Symbol" charset="2"/>
              </a:rPr>
              <a:t> </a:t>
            </a:r>
            <a:r>
              <a:rPr lang="en-US" altLang="en-US" sz="1400"/>
              <a:t>) + cos</a:t>
            </a:r>
            <a:r>
              <a:rPr lang="en-US" altLang="en-US" sz="1400" baseline="30000"/>
              <a:t>3</a:t>
            </a:r>
            <a:r>
              <a:rPr lang="en-US" altLang="en-US" sz="1400"/>
              <a:t>(6</a:t>
            </a:r>
            <a:r>
              <a:rPr lang="en-US" altLang="en-US" sz="1400" i="1">
                <a:sym typeface="Symbol" charset="2"/>
              </a:rPr>
              <a:t></a:t>
            </a:r>
            <a:r>
              <a:rPr lang="en-US" altLang="en-US" sz="800" i="1">
                <a:sym typeface="Symbol" charset="2"/>
              </a:rPr>
              <a:t> </a:t>
            </a:r>
            <a:r>
              <a:rPr lang="en-US" altLang="en-US" sz="1400"/>
              <a:t>)</a:t>
            </a:r>
          </a:p>
        </p:txBody>
      </p:sp>
      <p:pic>
        <p:nvPicPr>
          <p:cNvPr id="6" name="Picture 14" descr="Picture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43250"/>
            <a:ext cx="2687638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Picture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060700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286000"/>
          </a:xfrm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Graph the curve </a:t>
            </a:r>
            <a:r>
              <a:rPr lang="en-US" altLang="en-US" sz="2400" i="1" dirty="0"/>
              <a:t>r </a:t>
            </a:r>
            <a:r>
              <a:rPr lang="en-US" altLang="en-US" sz="2400" dirty="0"/>
              <a:t>= sin(8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/</a:t>
            </a:r>
            <a:r>
              <a:rPr lang="en-US" altLang="en-US" sz="600" dirty="0"/>
              <a:t> </a:t>
            </a:r>
            <a:r>
              <a:rPr lang="en-US" altLang="en-US" sz="2400" dirty="0"/>
              <a:t>5).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>
                <a:solidFill>
                  <a:srgbClr val="00ADEF"/>
                </a:solidFill>
              </a:rPr>
              <a:t>Solution:</a:t>
            </a:r>
            <a:br>
              <a:rPr lang="en-US" altLang="en-US" sz="2400" dirty="0">
                <a:solidFill>
                  <a:srgbClr val="00ADEF"/>
                </a:solidFill>
              </a:rPr>
            </a:br>
            <a:r>
              <a:rPr lang="en-US" altLang="en-US" sz="2400" dirty="0" smtClean="0"/>
              <a:t>the </a:t>
            </a:r>
            <a:r>
              <a:rPr lang="en-US" altLang="en-US" sz="2400" dirty="0"/>
              <a:t>corresponding parametric equations, which </a:t>
            </a:r>
            <a:r>
              <a:rPr lang="en-US" altLang="en-US" sz="2400" dirty="0" smtClean="0"/>
              <a:t>are</a:t>
            </a: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i="1" dirty="0"/>
              <a:t>x </a:t>
            </a:r>
            <a:r>
              <a:rPr lang="en-US" altLang="en-US" sz="2400" dirty="0"/>
              <a:t>= </a:t>
            </a:r>
            <a:r>
              <a:rPr lang="en-US" altLang="en-US" sz="2400" i="1" dirty="0"/>
              <a:t>r</a:t>
            </a:r>
            <a:r>
              <a:rPr lang="en-US" altLang="en-US" sz="2400" dirty="0"/>
              <a:t> cos 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2400" dirty="0"/>
              <a:t> = sin(8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/</a:t>
            </a:r>
            <a:r>
              <a:rPr lang="en-US" altLang="en-US" sz="600" dirty="0"/>
              <a:t> </a:t>
            </a:r>
            <a:r>
              <a:rPr lang="en-US" altLang="en-US" sz="2400" dirty="0"/>
              <a:t>5) cos </a:t>
            </a:r>
            <a:r>
              <a:rPr lang="en-US" altLang="en-US" sz="2400" i="1" dirty="0">
                <a:sym typeface="Symbol" charset="2"/>
              </a:rPr>
              <a:t>      </a:t>
            </a:r>
            <a:r>
              <a:rPr lang="en-US" altLang="en-US" sz="2400" i="1" dirty="0" smtClean="0">
                <a:sym typeface="Symbol" charset="2"/>
              </a:rPr>
              <a:t>y</a:t>
            </a:r>
            <a:r>
              <a:rPr lang="en-US" altLang="en-US" sz="2400" i="1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r</a:t>
            </a:r>
            <a:r>
              <a:rPr lang="en-US" altLang="en-US" sz="2400" dirty="0"/>
              <a:t> sin 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2400" dirty="0"/>
              <a:t> = sin(8</a:t>
            </a:r>
            <a:r>
              <a:rPr lang="en-US" altLang="en-US" sz="2400" i="1" dirty="0">
                <a:sym typeface="Symbol" charset="2"/>
              </a:rPr>
              <a:t>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/</a:t>
            </a:r>
            <a:r>
              <a:rPr lang="en-US" altLang="en-US" sz="600" dirty="0"/>
              <a:t> </a:t>
            </a:r>
            <a:r>
              <a:rPr lang="en-US" altLang="en-US" sz="2400" dirty="0"/>
              <a:t>5) sin </a:t>
            </a:r>
            <a:r>
              <a:rPr lang="en-US" altLang="en-US" sz="2400" i="1" dirty="0">
                <a:sym typeface="Symbol" charset="2"/>
              </a:rPr>
              <a:t></a:t>
            </a:r>
          </a:p>
        </p:txBody>
      </p:sp>
      <p:pic>
        <p:nvPicPr>
          <p:cNvPr id="4" name="Picture 10" descr="Picture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062413"/>
            <a:ext cx="20605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1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458244"/>
            <a:ext cx="5398853" cy="1377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724400"/>
            <a:ext cx="2286000" cy="81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4876800"/>
            <a:ext cx="23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Cartesian </a:t>
            </a:r>
            <a:r>
              <a:rPr lang="en-US" dirty="0" err="1" smtClean="0"/>
              <a:t>Eqn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600200"/>
            <a:ext cx="4559300" cy="455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2535936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" y="5021262"/>
            <a:ext cx="5073808" cy="16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0"/>
            <a:ext cx="7132320" cy="1143000"/>
          </a:xfrm>
        </p:spPr>
        <p:txBody>
          <a:bodyPr/>
          <a:lstStyle/>
          <a:p>
            <a:pPr defTabSz="971550"/>
            <a:r>
              <a:rPr lang="en-US" dirty="0"/>
              <a:t>Strategy for Testing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19400" y="1219200"/>
                <a:ext cx="4114800" cy="3727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u="sng" dirty="0" smtClean="0"/>
                  <a:t>If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 smtClean="0">
                            <a:latin typeface="Cambria Math"/>
                            <a:ea typeface="Cambria Math"/>
                          </a:rPr>
                          <m:t>≠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func>
                  </m:oMath>
                </a14:m>
                <a:r>
                  <a:rPr lang="en-US" sz="1400" dirty="0" smtClean="0"/>
                  <a:t> </a:t>
                </a:r>
                <a:r>
                  <a:rPr lang="en-US" sz="1400" b="1" u="sng" dirty="0" smtClean="0"/>
                  <a:t>then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divergent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219200"/>
                <a:ext cx="4114800" cy="37279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217170" y="1143000"/>
            <a:ext cx="311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Test for Divergence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19400" y="1642558"/>
                <a:ext cx="4103370" cy="45915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Geometric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𝑎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1−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1400" dirty="0" smtClean="0"/>
                  <a:t>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−1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&lt;1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642558"/>
                <a:ext cx="4103370" cy="4591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19400" y="2146781"/>
                <a:ext cx="4114800" cy="3724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1400" dirty="0" smtClean="0"/>
                  <a:t>-series converges when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𝑝</m:t>
                    </m:r>
                    <m:r>
                      <a:rPr lang="en-US" sz="1400" b="0" i="1" smtClean="0">
                        <a:latin typeface="Cambria Math"/>
                      </a:rPr>
                      <m:t>&gt;1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146781"/>
                <a:ext cx="4114800" cy="3724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1000" y="2550607"/>
                <a:ext cx="4114710" cy="64979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convergent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 smtClean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convergent </a:t>
                </a:r>
                <a:endParaRPr lang="en-US" sz="1400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divergent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400" i="1" smtClean="0"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/>
                  <a:t> 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n-US" sz="14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divergent 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50607"/>
                <a:ext cx="4114710" cy="6497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3945" y="3280112"/>
                <a:ext cx="4840055" cy="73866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Suppose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i="1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i="1" dirty="0"/>
                  <a:t> are series with positive terms. </a:t>
                </a:r>
                <a:endParaRPr lang="en-US" sz="1400" i="1" dirty="0" smtClean="0"/>
              </a:p>
              <a:p>
                <a:endParaRPr lang="en-US" sz="1400" i="1" dirty="0" smtClean="0"/>
              </a:p>
              <a:p>
                <a:r>
                  <a:rPr lang="en-US" sz="1400" i="1" dirty="0" smtClean="0"/>
                  <a:t> If                        Then </a:t>
                </a:r>
                <a:r>
                  <a:rPr lang="en-US" sz="1400" i="1" dirty="0"/>
                  <a:t>either both series converge or both diverge 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945" y="3280112"/>
                <a:ext cx="4840055" cy="7386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2640" y="3508177"/>
                <a:ext cx="969111" cy="442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1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1200" b="1" i="0" smtClean="0">
                                  <a:latin typeface="Cambria Math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sz="1200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1200" b="1" i="1" smtClean="0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𝒏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1200" b="1" i="1" smtClean="0">
                          <a:latin typeface="Cambria Math"/>
                        </a:rPr>
                        <m:t>=</m:t>
                      </m:r>
                      <m:r>
                        <a:rPr lang="en-US" sz="1200" b="1" i="1" smtClean="0">
                          <a:latin typeface="Cambria Math"/>
                        </a:rPr>
                        <m:t>𝒄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40" y="3508177"/>
                <a:ext cx="969111" cy="44230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362200" y="3200400"/>
            <a:ext cx="190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Limit Comparison Test</a:t>
            </a:r>
            <a:endParaRPr lang="en-US" sz="14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-826770" y="1574985"/>
            <a:ext cx="3112770" cy="55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g-series?</a:t>
            </a:r>
            <a:endParaRPr lang="en-US" sz="2400" b="1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-815340" y="1981200"/>
            <a:ext cx="3112770" cy="55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p-series?</a:t>
            </a:r>
            <a:endParaRPr lang="en-US" sz="2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-103428" y="2521803"/>
            <a:ext cx="2008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“like” a geo- or p-series?</a:t>
            </a:r>
            <a:endParaRPr lang="en-US" sz="2400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1676400" y="2511623"/>
            <a:ext cx="2969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Comparison Test</a:t>
            </a:r>
            <a:endParaRPr lang="en-US" sz="1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19400" y="4059962"/>
                <a:ext cx="4562523" cy="588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An alternating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convergent </a:t>
                </a:r>
                <a:r>
                  <a:rPr lang="en-US" sz="1400" b="1" u="sng" dirty="0" smtClean="0"/>
                  <a:t>if</a:t>
                </a:r>
              </a:p>
              <a:p>
                <a:pPr algn="ctr"/>
                <a:r>
                  <a:rPr lang="en-US" sz="1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</m:t>
                    </m:r>
                    <m:r>
                      <a:rPr lang="en-US" sz="1400" i="1">
                        <a:latin typeface="Cambria Math"/>
                      </a:rPr>
                      <m:t>)  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  <m:r>
                          <a:rPr lang="en-US" sz="14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/>
                        <a:ea typeface="Cambria Math"/>
                      </a:rPr>
                      <m:t>   </m:t>
                    </m:r>
                    <m:r>
                      <a:rPr lang="en-US" sz="14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1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140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1400" i="1" dirty="0" smtClean="0">
                    <a:latin typeface="Cambria Math"/>
                    <a:ea typeface="Cambria Math"/>
                  </a:rPr>
                  <a:t>, </a:t>
                </a:r>
                <a:r>
                  <a:rPr lang="en-US" sz="14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𝑖𝑖</m:t>
                    </m:r>
                    <m:r>
                      <a:rPr lang="en-US" sz="1400" i="1">
                        <a:latin typeface="Cambria Math"/>
                      </a:rPr>
                      <m:t>) </m:t>
                    </m:r>
                    <m:func>
                      <m:funcPr>
                        <m:ctrlPr>
                          <a:rPr lang="en-US" sz="1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/>
                                <a:ea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=0</m:t>
                        </m:r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059962"/>
                <a:ext cx="4562523" cy="58823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-647226" y="4034135"/>
            <a:ext cx="402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Alternating Series?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0" y="5127066"/>
                <a:ext cx="28205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u="sng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i="0" u="sng" smtClean="0">
                            <a:latin typeface="Cambria Math"/>
                          </a:rPr>
                          <m:t>"!" </m:t>
                        </m:r>
                        <m:r>
                          <m:rPr>
                            <m:nor/>
                          </m:rPr>
                          <a:rPr lang="en-US" sz="2400" b="1" i="0" u="sng" smtClean="0">
                            <a:latin typeface="Cambria Math"/>
                          </a:rPr>
                          <m:t>or</m:t>
                        </m:r>
                        <m:r>
                          <m:rPr>
                            <m:nor/>
                          </m:rPr>
                          <a:rPr lang="en-US" sz="2400" b="1" i="0" u="sng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2400" b="1" i="1" u="sng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 u="sng" smtClean="0">
                                <a:latin typeface="Cambria Math"/>
                              </a:rPr>
                              <m:t>𝒄𝒐𝒏𝒔𝒕𝒂𝒏𝒕</m:t>
                            </m:r>
                          </m:e>
                        </m:d>
                      </m:e>
                      <m:sup>
                        <m:r>
                          <a:rPr lang="en-US" sz="2400" b="1" i="1" u="sng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u="sng" dirty="0" smtClean="0"/>
                  <a:t>?</a:t>
                </a:r>
                <a:endParaRPr lang="en-US" sz="2400" b="1" u="sng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7066"/>
                <a:ext cx="2820516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432" t="-10526" r="-216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19400" y="5105400"/>
                <a:ext cx="1390637" cy="57169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105400"/>
                <a:ext cx="1390637" cy="57169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157589" y="5181600"/>
                <a:ext cx="10908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/>
                                    <a:ea typeface="Cambria Math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  <a:ea typeface="Cambria Math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/>
                  <a:t>?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89" y="5181600"/>
                <a:ext cx="1090811" cy="461665"/>
              </a:xfrm>
              <a:prstGeom prst="rect">
                <a:avLst/>
              </a:prstGeom>
              <a:blipFill rotWithShape="1">
                <a:blip r:embed="rId12"/>
                <a:stretch>
                  <a:fillRect t="-10526" r="-78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324600" y="5223878"/>
                <a:ext cx="1380443" cy="4149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ctrlPr>
                                <a:rPr lang="en-US" sz="1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func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𝐿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5223878"/>
                <a:ext cx="1380443" cy="41492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200" y="5766024"/>
                <a:ext cx="4724400" cy="560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 smtClean="0"/>
                  <a:t>I</a:t>
                </a:r>
                <a14:m>
                  <m:oMath xmlns:m="http://schemas.openxmlformats.org/officeDocument/2006/math">
                    <m:r>
                      <a:rPr lang="en-US" sz="2400" b="1" i="0" u="sng" smtClean="0">
                        <a:latin typeface="Cambria Math"/>
                      </a:rPr>
                      <m:t>𝐬</m:t>
                    </m:r>
                    <m:nary>
                      <m:naryPr>
                        <m:ctrlPr>
                          <a:rPr lang="en-US" sz="2400" b="1" i="1" u="sng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u="sng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2400" b="1" i="1" u="sng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2400" b="1" i="1" u="sng">
                            <a:latin typeface="Cambria Math"/>
                          </a:rPr>
                          <m:t>𝒇</m:t>
                        </m:r>
                        <m:r>
                          <a:rPr lang="en-US" sz="2400" b="1" i="1" u="sng">
                            <a:latin typeface="Cambria Math"/>
                          </a:rPr>
                          <m:t>(</m:t>
                        </m:r>
                        <m:r>
                          <a:rPr lang="en-US" sz="2400" b="1" i="1" u="sng">
                            <a:latin typeface="Cambria Math"/>
                          </a:rPr>
                          <m:t>𝒙</m:t>
                        </m:r>
                        <m:r>
                          <a:rPr lang="en-US" sz="2400" b="1" i="1" u="sng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sz="2400" b="1" i="1" u="sng">
                        <a:latin typeface="Cambria Math"/>
                      </a:rPr>
                      <m:t>𝒅𝒙</m:t>
                    </m:r>
                  </m:oMath>
                </a14:m>
                <a:r>
                  <a:rPr lang="en-US" sz="2400" b="1" u="sng" dirty="0"/>
                  <a:t> </a:t>
                </a:r>
                <a:r>
                  <a:rPr lang="en-US" sz="2400" b="1" u="sng" dirty="0" smtClean="0"/>
                  <a:t>easily </a:t>
                </a:r>
                <a:r>
                  <a:rPr lang="en-US" sz="2400" b="1" u="sng" dirty="0"/>
                  <a:t>solved?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766024"/>
                <a:ext cx="4724400" cy="560346"/>
              </a:xfrm>
              <a:prstGeom prst="rect">
                <a:avLst/>
              </a:prstGeom>
              <a:blipFill rotWithShape="1">
                <a:blip r:embed="rId14"/>
                <a:stretch>
                  <a:fillRect l="-206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91000" y="5750237"/>
                <a:ext cx="4648200" cy="65056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u="sng" dirty="0" smtClean="0"/>
                  <a:t>If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 smtClean="0"/>
                  <a:t> is positive, continuous &amp; decreasing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600" b="1" u="sng" dirty="0" smtClean="0"/>
                  <a:t>then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 smtClean="0"/>
                  <a:t> is convergent </a:t>
                </a:r>
                <a:r>
                  <a:rPr lang="en-US" sz="1600" b="1" u="sng" dirty="0" err="1" smtClean="0"/>
                  <a:t>iff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1600" i="1" smtClean="0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sz="16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750237"/>
                <a:ext cx="4648200" cy="65056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48600" y="4800600"/>
                <a:ext cx="1164037" cy="1047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𝐿</m:t>
                    </m:r>
                    <m:r>
                      <a:rPr lang="en-US" sz="1600" b="0" i="1" smtClean="0">
                        <a:latin typeface="Cambria Math"/>
                      </a:rPr>
                      <m:t>&lt;1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AC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𝐿</m:t>
                    </m:r>
                    <m:r>
                      <a:rPr lang="en-US" sz="16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D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𝐿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1</m:t>
                    </m:r>
                    <m:groupChr>
                      <m:groupChrPr>
                        <m:chr m:val="⇒"/>
                        <m:pos m:val="top"/>
                        <m:ctrlPr>
                          <a:rPr lang="en-US" sz="1600" i="1">
                            <a:latin typeface="Cambria Math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sz="1600" dirty="0" smtClean="0"/>
                  <a:t> ??</a:t>
                </a:r>
                <a:endParaRPr lang="en-US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800600"/>
                <a:ext cx="1164037" cy="1047787"/>
              </a:xfrm>
              <a:prstGeom prst="rect">
                <a:avLst/>
              </a:prstGeom>
              <a:blipFill rotWithShape="1">
                <a:blip r:embed="rId16"/>
                <a:stretch>
                  <a:fillRect t="-10526" r="-22632" b="-1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15728" y="4741924"/>
                <a:ext cx="4566195" cy="30777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1400" dirty="0" smtClean="0"/>
                  <a:t> is convergent,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400" dirty="0" smtClean="0"/>
                  <a:t> is absolutely convergent</a:t>
                </a:r>
                <a:endParaRPr 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728" y="4741924"/>
                <a:ext cx="4566195" cy="3077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392106" y="3464778"/>
            <a:ext cx="267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 is a finite number &amp; c &gt; 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56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/>
      <p:bldP spid="13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07466"/>
              </p:ext>
            </p:extLst>
          </p:nvPr>
        </p:nvGraphicFramePr>
        <p:xfrm>
          <a:off x="1438728" y="1371600"/>
          <a:ext cx="6324600" cy="167640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819072"/>
                <a:gridCol w="1362528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35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Arc Length/</a:t>
                      </a:r>
                      <a:r>
                        <a:rPr lang="en-US" sz="20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Calc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w/ </a:t>
                      </a:r>
                      <a:r>
                        <a:rPr lang="en-US" sz="20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Parametrics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8.1 / 10.2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Polar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Coordinates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10.3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Areas &amp; Lengths in Polar </a:t>
                      </a:r>
                      <a:r>
                        <a:rPr lang="en-US" sz="20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Coords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10.4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91554" y="2209800"/>
            <a:ext cx="6371774" cy="457200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Describe points in two space using polar coordinates </a:t>
            </a:r>
            <a:endParaRPr lang="en-US" sz="2000" dirty="0"/>
          </a:p>
          <a:p>
            <a:r>
              <a:rPr lang="en-US" sz="2000" dirty="0"/>
              <a:t>Convert between polar and </a:t>
            </a:r>
            <a:r>
              <a:rPr lang="en-US" sz="2000" dirty="0" smtClean="0"/>
              <a:t>Cartesian </a:t>
            </a:r>
            <a:r>
              <a:rPr lang="en-US" sz="2000" dirty="0"/>
              <a:t>coordinates </a:t>
            </a:r>
            <a:endParaRPr lang="en-US" sz="2000" dirty="0"/>
          </a:p>
          <a:p>
            <a:r>
              <a:rPr lang="en-US" sz="2000" dirty="0"/>
              <a:t>Sketch curves or regions in a plane given in polar coordinates </a:t>
            </a:r>
            <a:endParaRPr lang="en-US" sz="2000" dirty="0"/>
          </a:p>
          <a:p>
            <a:r>
              <a:rPr lang="en-US" sz="2000" dirty="0"/>
              <a:t>Recognize when polar coordinates are more useful than Cartesian coordinates 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15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Polar Coordinates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The polar </a:t>
            </a:r>
            <a:r>
              <a:rPr lang="en-US" altLang="en-US" dirty="0"/>
              <a:t>axis is usually drawn horizontally to the right and corresponds to the positive </a:t>
            </a:r>
            <a:r>
              <a:rPr lang="en-US" altLang="en-US" i="1" dirty="0"/>
              <a:t>x</a:t>
            </a:r>
            <a:r>
              <a:rPr lang="en-US" altLang="en-US" dirty="0"/>
              <a:t>-axis in Cartesian coordinates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189505"/>
            <a:ext cx="3162300" cy="202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 descr="Picture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82950"/>
            <a:ext cx="4596339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Polar </a:t>
            </a:r>
            <a:r>
              <a:rPr lang="en-US" altLang="en-US" dirty="0" smtClean="0"/>
              <a:t>to Cartesian</a:t>
            </a:r>
            <a:endParaRPr lang="en-US" alt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2800" dirty="0" smtClean="0"/>
              <a:t>Relationship </a:t>
            </a:r>
            <a:r>
              <a:rPr lang="en-US" altLang="en-US" sz="2800" dirty="0"/>
              <a:t>between polar and Cartesian </a:t>
            </a:r>
            <a:r>
              <a:rPr lang="en-US" altLang="en-US" sz="2800" dirty="0" smtClean="0"/>
              <a:t>coordinates</a:t>
            </a:r>
            <a:endParaRPr lang="en-US" altLang="en-US" sz="2800" dirty="0"/>
          </a:p>
        </p:txBody>
      </p:sp>
      <p:pic>
        <p:nvPicPr>
          <p:cNvPr id="142342" name="Picture 6" descr="Pictur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432" y="2209800"/>
            <a:ext cx="4289368" cy="30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36592"/>
            <a:ext cx="4991100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620754"/>
            <a:ext cx="3651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Cartesian to Polar</a:t>
            </a:r>
            <a:endParaRPr lang="en-US" altLang="en-US" dirty="0"/>
          </a:p>
        </p:txBody>
      </p:sp>
      <p:pic>
        <p:nvPicPr>
          <p:cNvPr id="1443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21287"/>
            <a:ext cx="409575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4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73687"/>
            <a:ext cx="712788" cy="6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4397" name="Picture 13" descr="Picture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4267200" cy="30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to Cartesian </a:t>
            </a:r>
            <a:r>
              <a:rPr lang="en-US" dirty="0" err="1" smtClean="0"/>
              <a:t>Eqns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733800"/>
            <a:ext cx="7629769" cy="180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33550"/>
            <a:ext cx="2169583" cy="78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238" y="1908918"/>
            <a:ext cx="363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Cartesian representation of: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1" t="9153" r="47398" b="10713"/>
          <a:stretch/>
        </p:blipFill>
        <p:spPr bwMode="auto">
          <a:xfrm>
            <a:off x="2286000" y="2504660"/>
            <a:ext cx="2301242" cy="100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1" t="18794" r="53909" b="18358"/>
          <a:stretch/>
        </p:blipFill>
        <p:spPr bwMode="auto">
          <a:xfrm>
            <a:off x="5715000" y="2667000"/>
            <a:ext cx="1600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238" y="2793156"/>
            <a:ext cx="19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into this form: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00600" y="27931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use: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Polar Coordinates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  <a:noFill/>
        </p:spPr>
        <p:txBody>
          <a:bodyPr/>
          <a:lstStyle/>
          <a:p>
            <a:r>
              <a:rPr lang="en-US" altLang="en-US" sz="2400" dirty="0" smtClean="0"/>
              <a:t>Cartesian coordinates unique, while polar coordinates have many </a:t>
            </a:r>
            <a:r>
              <a:rPr lang="en-US" altLang="en-US" sz="2400" dirty="0"/>
              <a:t>representations. </a:t>
            </a:r>
            <a:endParaRPr lang="en-US" altLang="en-US" sz="2400" dirty="0" smtClean="0"/>
          </a:p>
          <a:p>
            <a:r>
              <a:rPr lang="en-US" altLang="en-US" sz="2400" dirty="0" smtClean="0"/>
              <a:t>For instance: </a:t>
            </a:r>
            <a:r>
              <a:rPr lang="en-US" altLang="en-US" sz="2000" dirty="0" smtClean="0"/>
              <a:t>(1</a:t>
            </a:r>
            <a:r>
              <a:rPr lang="en-US" altLang="en-US" sz="2000" dirty="0"/>
              <a:t>, 5</a:t>
            </a:r>
            <a:r>
              <a:rPr lang="en-US" altLang="en-US" sz="2000" i="1" dirty="0">
                <a:sym typeface="Symbol" charset="2"/>
              </a:rPr>
              <a:t></a:t>
            </a:r>
            <a:r>
              <a:rPr lang="en-US" altLang="en-US" sz="200" i="1" dirty="0">
                <a:sym typeface="Symbol" charset="2"/>
              </a:rPr>
              <a:t> </a:t>
            </a:r>
            <a:r>
              <a:rPr lang="en-US" altLang="en-US" sz="2000" dirty="0"/>
              <a:t>/4</a:t>
            </a:r>
            <a:r>
              <a:rPr lang="en-US" altLang="en-US" sz="2000" dirty="0" smtClean="0"/>
              <a:t>) = (</a:t>
            </a:r>
            <a:r>
              <a:rPr lang="en-US" altLang="en-US" sz="2000" dirty="0"/>
              <a:t>1, –3</a:t>
            </a:r>
            <a:r>
              <a:rPr lang="en-US" altLang="en-US" sz="2000" i="1" dirty="0">
                <a:sym typeface="Symbol" charset="2"/>
              </a:rPr>
              <a:t></a:t>
            </a:r>
            <a:r>
              <a:rPr lang="en-US" altLang="en-US" sz="200" i="1" dirty="0">
                <a:sym typeface="Symbol" charset="2"/>
              </a:rPr>
              <a:t> </a:t>
            </a:r>
            <a:r>
              <a:rPr lang="en-US" altLang="en-US" sz="2000" dirty="0"/>
              <a:t>/4</a:t>
            </a:r>
            <a:r>
              <a:rPr lang="en-US" altLang="en-US" sz="2000" dirty="0" smtClean="0"/>
              <a:t>) = (</a:t>
            </a:r>
            <a:r>
              <a:rPr lang="en-US" altLang="en-US" sz="2000" dirty="0"/>
              <a:t>1, 13</a:t>
            </a:r>
            <a:r>
              <a:rPr lang="en-US" altLang="en-US" sz="2000" i="1" dirty="0">
                <a:sym typeface="Symbol" charset="2"/>
              </a:rPr>
              <a:t></a:t>
            </a:r>
            <a:r>
              <a:rPr lang="en-US" altLang="en-US" sz="200" i="1" dirty="0">
                <a:sym typeface="Symbol" charset="2"/>
              </a:rPr>
              <a:t> </a:t>
            </a:r>
            <a:r>
              <a:rPr lang="en-US" altLang="en-US" sz="2000" dirty="0"/>
              <a:t>/4</a:t>
            </a:r>
            <a:r>
              <a:rPr lang="en-US" altLang="en-US" sz="2000" dirty="0" smtClean="0"/>
              <a:t>) = (–</a:t>
            </a:r>
            <a:r>
              <a:rPr lang="en-US" altLang="en-US" sz="2000" dirty="0"/>
              <a:t>1, </a:t>
            </a:r>
            <a:r>
              <a:rPr lang="en-US" altLang="en-US" sz="2000" i="1" dirty="0">
                <a:sym typeface="Symbol" charset="2"/>
              </a:rPr>
              <a:t></a:t>
            </a:r>
            <a:r>
              <a:rPr lang="en-US" altLang="en-US" sz="200" i="1" dirty="0">
                <a:sym typeface="Symbol" charset="2"/>
              </a:rPr>
              <a:t> </a:t>
            </a:r>
            <a:r>
              <a:rPr lang="en-US" altLang="en-US" sz="2000" dirty="0"/>
              <a:t>/4</a:t>
            </a:r>
            <a:r>
              <a:rPr lang="en-US" altLang="en-US" sz="2000" dirty="0" smtClean="0"/>
              <a:t>)</a:t>
            </a:r>
            <a:endParaRPr lang="en-US" altLang="en-US" sz="2000" dirty="0"/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" y="2948872"/>
            <a:ext cx="2742883" cy="12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863850"/>
            <a:ext cx="3109233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0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4" y="4993481"/>
            <a:ext cx="2801296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0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4483969"/>
            <a:ext cx="2820987" cy="181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Polar </a:t>
            </a:r>
            <a:r>
              <a:rPr lang="en-US" dirty="0" err="1" smtClean="0"/>
              <a:t>Coords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2590800" cy="2608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642872"/>
            <a:ext cx="2794000" cy="279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197100"/>
            <a:ext cx="3924300" cy="222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938" y="4724400"/>
            <a:ext cx="176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Inertial </a:t>
            </a:r>
            <a:r>
              <a:rPr lang="en-US" dirty="0" err="1" smtClean="0"/>
              <a:t>Nav</a:t>
            </a:r>
            <a:endParaRPr lang="en-US" dirty="0" smtClean="0"/>
          </a:p>
          <a:p>
            <a:r>
              <a:rPr lang="en-US" dirty="0" smtClean="0"/>
              <a:t>Spacecraft orbits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600" y="4763869"/>
            <a:ext cx="3338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Electronic Warfare (jamming,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Antenna Transmission Patterns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4763869"/>
            <a:ext cx="2471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Radar</a:t>
            </a:r>
          </a:p>
          <a:p>
            <a:r>
              <a:rPr lang="en-US" dirty="0" err="1" smtClean="0"/>
              <a:t>Comm</a:t>
            </a:r>
            <a:r>
              <a:rPr lang="en-US" dirty="0" smtClean="0"/>
              <a:t> Antenna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 smtClean="0"/>
          </a:p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 smtClean="0"/>
              <a:t>Plot </a:t>
            </a:r>
            <a:r>
              <a:rPr lang="en-US" altLang="en-US" sz="2400" dirty="0"/>
              <a:t>the points whose polar coordinates are given.</a:t>
            </a:r>
          </a:p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 smtClean="0"/>
              <a:t>          (</a:t>
            </a:r>
            <a:r>
              <a:rPr lang="en-US" altLang="en-US" sz="2400" dirty="0"/>
              <a:t>a) (1, 5</a:t>
            </a:r>
            <a:r>
              <a:rPr lang="en-US" altLang="en-US" sz="2400" i="1" dirty="0">
                <a:sym typeface="Symbol" charset="2"/>
              </a:rPr>
              <a:t>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/4)   (b) (2, 3</a:t>
            </a:r>
            <a:r>
              <a:rPr lang="en-US" altLang="en-US" sz="2400" i="1" dirty="0">
                <a:sym typeface="Symbol" charset="2"/>
              </a:rPr>
              <a:t>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)   (c) (2, –2</a:t>
            </a:r>
            <a:r>
              <a:rPr lang="en-US" altLang="en-US" sz="2400" i="1" dirty="0">
                <a:sym typeface="Symbol" charset="2"/>
              </a:rPr>
              <a:t>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/3)   (d) (–3, 3</a:t>
            </a:r>
            <a:r>
              <a:rPr lang="en-US" altLang="en-US" sz="2400" i="1" dirty="0">
                <a:sym typeface="Symbol" charset="2"/>
              </a:rPr>
              <a:t></a:t>
            </a:r>
            <a:r>
              <a:rPr lang="en-US" altLang="en-US" sz="600" i="1" dirty="0">
                <a:sym typeface="Symbol" charset="2"/>
              </a:rPr>
              <a:t> </a:t>
            </a:r>
            <a:r>
              <a:rPr lang="en-US" altLang="en-US" sz="2400" dirty="0"/>
              <a:t>/4)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>
              <a:solidFill>
                <a:srgbClr val="00ADEF"/>
              </a:solidFill>
            </a:endParaRPr>
          </a:p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>
                <a:solidFill>
                  <a:srgbClr val="00ADEF"/>
                </a:solidFill>
              </a:rPr>
              <a:t>Solution</a:t>
            </a:r>
            <a:r>
              <a:rPr lang="en-US" altLang="en-US" sz="2400" dirty="0" smtClean="0">
                <a:solidFill>
                  <a:srgbClr val="00ADEF"/>
                </a:solidFill>
              </a:rPr>
              <a:t>:</a:t>
            </a:r>
            <a:endParaRPr lang="en-US" altLang="en-US" sz="2400" dirty="0">
              <a:solidFill>
                <a:srgbClr val="00ADEF"/>
              </a:solidFill>
            </a:endParaRPr>
          </a:p>
        </p:txBody>
      </p:sp>
      <p:pic>
        <p:nvPicPr>
          <p:cNvPr id="125958" name="Picture 6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97" b="23323"/>
          <a:stretch>
            <a:fillRect/>
          </a:stretch>
        </p:blipFill>
        <p:spPr bwMode="auto">
          <a:xfrm>
            <a:off x="646113" y="4191000"/>
            <a:ext cx="179228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9" name="Picture 7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0" r="23996"/>
          <a:stretch>
            <a:fillRect/>
          </a:stretch>
        </p:blipFill>
        <p:spPr bwMode="auto">
          <a:xfrm>
            <a:off x="4495800" y="4191000"/>
            <a:ext cx="2057400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60" name="Picture 8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r="52435" b="23323"/>
          <a:stretch>
            <a:fillRect/>
          </a:stretch>
        </p:blipFill>
        <p:spPr bwMode="auto">
          <a:xfrm>
            <a:off x="2514600" y="4191000"/>
            <a:ext cx="186848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61" name="Picture 9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7"/>
          <a:stretch>
            <a:fillRect/>
          </a:stretch>
        </p:blipFill>
        <p:spPr bwMode="auto">
          <a:xfrm>
            <a:off x="6781800" y="4191000"/>
            <a:ext cx="1600200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62" name="Rectangle 10"/>
          <p:cNvSpPr>
            <a:spLocks noChangeArrowheads="1"/>
          </p:cNvSpPr>
          <p:nvPr/>
        </p:nvSpPr>
        <p:spPr bwMode="auto">
          <a:xfrm>
            <a:off x="3797300" y="5770563"/>
            <a:ext cx="777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WNAA5TKYMJS6-322-59</_dlc_DocId>
    <_dlc_DocIdUrl xmlns="e1f6cb1f-7c95-4a72-8369-b6b5464bd620">
      <Url>https://eis.usafa.edu/academics/math/DFMS_Course_Sites/Fall_2014_Courses/Math_152/_layouts/DocIdRedir.aspx?ID=WNAA5TKYMJS6-322-59</Url>
      <Description>WNAA5TKYMJS6-322-59</Description>
    </_dlc_DocIdUrl>
  </documentManagement>
</p:properties>
</file>

<file path=customXml/itemProps1.xml><?xml version="1.0" encoding="utf-8"?>
<ds:datastoreItem xmlns:ds="http://schemas.openxmlformats.org/officeDocument/2006/customXml" ds:itemID="{A3485E88-7375-4B38-9F48-3B59FDEE96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765A4D-D065-4723-99B6-4B0EDF82F1B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062D97E-C9E4-489E-8A5B-E53CBB543224}">
  <ds:schemaRefs>
    <ds:schemaRef ds:uri="http://schemas.microsoft.com/office/2006/metadata/properties"/>
    <ds:schemaRef ds:uri="http://schemas.microsoft.com/office/infopath/2007/PartnerControls"/>
    <ds:schemaRef ds:uri="e1f6cb1f-7c95-4a72-8369-b6b5464bd62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61182</TotalTime>
  <Words>500</Words>
  <Application>Microsoft Macintosh PowerPoint</Application>
  <PresentationFormat>On-screen Show (4:3)</PresentationFormat>
  <Paragraphs>106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Cambria Math</vt:lpstr>
      <vt:lpstr>Century Schoolbook</vt:lpstr>
      <vt:lpstr>Verdana</vt:lpstr>
      <vt:lpstr>Arial</vt:lpstr>
      <vt:lpstr>Symbol</vt:lpstr>
      <vt:lpstr>Times-Roman</vt:lpstr>
      <vt:lpstr>Office Theme</vt:lpstr>
      <vt:lpstr>Upcoming</vt:lpstr>
      <vt:lpstr>Math 152</vt:lpstr>
      <vt:lpstr>Polar Coordinates</vt:lpstr>
      <vt:lpstr>Polar to Cartesian</vt:lpstr>
      <vt:lpstr>Cartesian to Polar</vt:lpstr>
      <vt:lpstr>Polar to Cartesian Eqns</vt:lpstr>
      <vt:lpstr>Polar Coordinates</vt:lpstr>
      <vt:lpstr>Applications of Polar Coords</vt:lpstr>
      <vt:lpstr>Example</vt:lpstr>
      <vt:lpstr>Example</vt:lpstr>
      <vt:lpstr>Graphing Polar Curves with Graphing Devices</vt:lpstr>
      <vt:lpstr>Example</vt:lpstr>
      <vt:lpstr>Desk Work</vt:lpstr>
      <vt:lpstr>Solutions</vt:lpstr>
      <vt:lpstr>PowerPoint Presentation</vt:lpstr>
      <vt:lpstr>Strategy for Testing Series</vt:lpstr>
    </vt:vector>
  </TitlesOfParts>
  <Company>USAFA/DFMS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Microsoft Office User</cp:lastModifiedBy>
  <cp:revision>389</cp:revision>
  <dcterms:created xsi:type="dcterms:W3CDTF">2012-07-23T15:58:59Z</dcterms:created>
  <dcterms:modified xsi:type="dcterms:W3CDTF">2015-04-26T16:47:27Z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5a6287c9-a877-44e4-acf2-1ad0aa3aef7d</vt:lpwstr>
  </property>
</Properties>
</file>